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344" r:id="rId3"/>
    <p:sldId id="347" r:id="rId4"/>
    <p:sldId id="337" r:id="rId5"/>
    <p:sldId id="338" r:id="rId6"/>
    <p:sldId id="297" r:id="rId7"/>
    <p:sldId id="336" r:id="rId8"/>
    <p:sldId id="339" r:id="rId9"/>
    <p:sldId id="259" r:id="rId10"/>
    <p:sldId id="333" r:id="rId11"/>
    <p:sldId id="325" r:id="rId12"/>
    <p:sldId id="326" r:id="rId13"/>
    <p:sldId id="346" r:id="rId14"/>
    <p:sldId id="313" r:id="rId15"/>
    <p:sldId id="335" r:id="rId16"/>
    <p:sldId id="320" r:id="rId17"/>
    <p:sldId id="314" r:id="rId18"/>
    <p:sldId id="324" r:id="rId19"/>
    <p:sldId id="343" r:id="rId20"/>
    <p:sldId id="315" r:id="rId21"/>
    <p:sldId id="323" r:id="rId22"/>
    <p:sldId id="334" r:id="rId23"/>
    <p:sldId id="316" r:id="rId24"/>
    <p:sldId id="318" r:id="rId25"/>
    <p:sldId id="327" r:id="rId26"/>
    <p:sldId id="328" r:id="rId27"/>
    <p:sldId id="330" r:id="rId28"/>
    <p:sldId id="340" r:id="rId29"/>
    <p:sldId id="262" r:id="rId30"/>
    <p:sldId id="329" r:id="rId31"/>
    <p:sldId id="342" r:id="rId32"/>
    <p:sldId id="341" r:id="rId33"/>
    <p:sldId id="345" r:id="rId34"/>
    <p:sldId id="281" r:id="rId3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Chenrui Yang" initials="ACY" lastIdx="0" clrIdx="0"/>
  <p:cmAuthor id="2" name="Anton Chenrui Yang" initials="ACY [2]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767"/>
    <a:srgbClr val="F1BA20"/>
    <a:srgbClr val="F38F22"/>
    <a:srgbClr val="1B4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1" autoAdjust="0"/>
    <p:restoredTop sz="88166" autoAdjust="0"/>
  </p:normalViewPr>
  <p:slideViewPr>
    <p:cSldViewPr snapToGrid="0">
      <p:cViewPr varScale="1">
        <p:scale>
          <a:sx n="107" d="100"/>
          <a:sy n="107" d="100"/>
        </p:scale>
        <p:origin x="192" y="6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5766"/>
    </p:cViewPr>
  </p:sorterViewPr>
  <p:notesViewPr>
    <p:cSldViewPr snapToGrid="0">
      <p:cViewPr>
        <p:scale>
          <a:sx n="200" d="100"/>
          <a:sy n="200" d="100"/>
        </p:scale>
        <p:origin x="1104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10702" y="233350"/>
            <a:ext cx="4250516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Small Groups: Trade and Protection</a:t>
            </a:r>
          </a:p>
        </p:txBody>
      </p:sp>
    </p:spTree>
    <p:extLst>
      <p:ext uri="{BB962C8B-B14F-4D97-AF65-F5344CB8AC3E}">
        <p14:creationId xmlns:p14="http://schemas.microsoft.com/office/powerpoint/2010/main" val="1610399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5747" tIns="47873" rIns="95747" bIns="4787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90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sometimes very easy to get confused; under some circumstances, it is very hard to distinguish these two categories of economic analysis/method. For the calibration,</a:t>
            </a:r>
            <a:r>
              <a:rPr lang="en-US" baseline="0" dirty="0"/>
              <a:t> we are endowed with rich set of the real-world data to fit the best possible model that we have. </a:t>
            </a:r>
            <a:r>
              <a:rPr lang="en-US" baseline="0" dirty="0" smtClean="0"/>
              <a:t>Calibration of parameters allow the model to fit the data exactly. For the estimation, the identification of model parameters yields “Deep” parameters and help with counterfactual simulation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7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Complementarity condition in</a:t>
            </a:r>
            <a:r>
              <a:rPr lang="en-US" baseline="0" dirty="0" smtClean="0"/>
              <a:t> this case is formulated in the computer as what is called “MCP” </a:t>
            </a:r>
            <a:r>
              <a:rPr lang="mr-IN" baseline="0" dirty="0" smtClean="0"/>
              <a:t>–</a:t>
            </a:r>
            <a:r>
              <a:rPr lang="en-US" baseline="0" dirty="0" smtClean="0"/>
              <a:t> mixed complementarity problem. It can be dated back to the theory of Arrow-Debreu general equilibrium but is re-formulated by </a:t>
            </a:r>
            <a:r>
              <a:rPr lang="en-US" baseline="0" dirty="0" err="1" smtClean="0"/>
              <a:t>Mathiesen</a:t>
            </a:r>
            <a:r>
              <a:rPr lang="en-US" baseline="0" dirty="0" smtClean="0"/>
              <a:t> (1985). References: BH </a:t>
            </a:r>
            <a:r>
              <a:rPr lang="en-US" baseline="0" dirty="0" err="1" smtClean="0"/>
              <a:t>estibration</a:t>
            </a:r>
            <a:r>
              <a:rPr lang="en-US" baseline="0" dirty="0" smtClean="0"/>
              <a:t> paper; Rutherford (1995).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</a:t>
            </a:r>
            <a:r>
              <a:rPr lang="en-US" baseline="0" dirty="0" smtClean="0"/>
              <a:t> important in terms of identification but not easy to deal with, especially if we are talking about the highly non-linear systems. Operational researchers, policy </a:t>
            </a:r>
            <a:r>
              <a:rPr lang="en-US" altLang="zh-CN" baseline="0" dirty="0" smtClean="0"/>
              <a:t>analysts, subject matter experts (like trade economists) may have different interests regarding normalization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1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fitting parameters of selected models into data (in this case the S-hat), but are we really doing</a:t>
            </a:r>
            <a:r>
              <a:rPr lang="en-US" baseline="0" dirty="0" smtClean="0"/>
              <a:t> the estimation or calibration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19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fitting parameters of selected models into data (in this case the S-hat), but are we really doing</a:t>
            </a:r>
            <a:r>
              <a:rPr lang="en-US" baseline="0" dirty="0" smtClean="0"/>
              <a:t> the estimation or calibration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0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magnitude of the gravitational force acting between masses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separated by distance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b="0" i="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force equals the product of these masses and of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universal constant,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divided by the square of the distance.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2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4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72200"/>
            <a:ext cx="12192000" cy="747583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14343"/>
            <a:ext cx="10058400" cy="2051367"/>
          </a:xfrm>
        </p:spPr>
        <p:txBody>
          <a:bodyPr anchor="ctr" anchorCtr="0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57786"/>
            <a:ext cx="10058400" cy="13762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026" y="-163440"/>
            <a:ext cx="1720662" cy="73968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5250" y="6260501"/>
            <a:ext cx="3305175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Center for Global Trade Analysis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Department of Agricultural Economics, Purdue University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403 West State Street, West Lafayette, IN 47907-2056 USA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96325" y="6337445"/>
            <a:ext cx="2028825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contactgtap@purdue.edu</a:t>
            </a:r>
          </a:p>
          <a:p>
            <a:endParaRPr lang="en-US" sz="300" b="0" i="1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90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http://www.gtap.agecon.purdue.edu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887" y="229671"/>
            <a:ext cx="3676650" cy="1308422"/>
            <a:chOff x="3719513" y="458271"/>
            <a:chExt cx="3676650" cy="130842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8" y="458271"/>
              <a:ext cx="2724150" cy="9484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719513" y="1397361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ndara" panose="020E0502030303020204" pitchFamily="34" charset="0"/>
                </a:rPr>
                <a:t>Global Trade</a:t>
              </a:r>
              <a:r>
                <a:rPr lang="en-US" sz="1800" b="1" baseline="0" dirty="0">
                  <a:latin typeface="Candara" panose="020E0502030303020204" pitchFamily="34" charset="0"/>
                </a:rPr>
                <a:t> Analysis Project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473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825625"/>
            <a:ext cx="109728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2475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982075" y="6356350"/>
            <a:ext cx="2743200" cy="365125"/>
          </a:xfrm>
        </p:spPr>
        <p:txBody>
          <a:bodyPr/>
          <a:lstStyle/>
          <a:p>
            <a:fld id="{89D7931E-637B-46D8-A580-615CC76C5C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28574" y="0"/>
            <a:ext cx="152400" cy="6858000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90500" y="0"/>
            <a:ext cx="209549" cy="6858000"/>
          </a:xfrm>
          <a:prstGeom prst="rect">
            <a:avLst/>
          </a:prstGeom>
          <a:gradFill flip="none" rotWithShape="1">
            <a:gsLst>
              <a:gs pos="0">
                <a:srgbClr val="F38F22"/>
              </a:gs>
              <a:gs pos="100000">
                <a:srgbClr val="F1BA2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1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72200"/>
            <a:ext cx="12192000" cy="747583"/>
          </a:xfrm>
          <a:prstGeom prst="rect">
            <a:avLst/>
          </a:prstGeom>
          <a:solidFill>
            <a:srgbClr val="1B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14343"/>
            <a:ext cx="10058400" cy="2051367"/>
          </a:xfrm>
        </p:spPr>
        <p:txBody>
          <a:bodyPr anchor="ctr" anchorCtr="0">
            <a:normAutofit/>
          </a:bodyPr>
          <a:lstStyle>
            <a:lvl1pPr algn="ctr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57786"/>
            <a:ext cx="10058400" cy="13762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7026" y="-163440"/>
            <a:ext cx="1720662" cy="739683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5250" y="6260501"/>
            <a:ext cx="3305175" cy="5078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1" baseline="0" dirty="0">
                <a:solidFill>
                  <a:schemeClr val="bg1"/>
                </a:solidFill>
                <a:latin typeface="Arial" panose="020B0604020202020204" pitchFamily="34" charset="0"/>
              </a:rPr>
              <a:t>Center for Global Trade Analysis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Department of Agricultural Economics, Purdue University</a:t>
            </a:r>
          </a:p>
          <a:p>
            <a:r>
              <a:rPr lang="en-US" sz="900" baseline="0" dirty="0">
                <a:solidFill>
                  <a:schemeClr val="bg1"/>
                </a:solidFill>
                <a:latin typeface="Arial" panose="020B0604020202020204" pitchFamily="34" charset="0"/>
              </a:rPr>
              <a:t>403 West State Street, West Lafayette, IN 47907-2056 USA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696325" y="6337445"/>
            <a:ext cx="2028825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900" b="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contactgtap@purdue.edu</a:t>
            </a:r>
          </a:p>
          <a:p>
            <a:endParaRPr lang="en-US" sz="300" b="0" i="1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900" i="1" u="none" baseline="0" dirty="0">
                <a:solidFill>
                  <a:schemeClr val="bg1"/>
                </a:solidFill>
                <a:latin typeface="Arial" panose="020B0604020202020204" pitchFamily="34" charset="0"/>
              </a:rPr>
              <a:t>http://www.gtap.agecon.purdue.edu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242887" y="229671"/>
            <a:ext cx="3676650" cy="1308422"/>
            <a:chOff x="3719513" y="458271"/>
            <a:chExt cx="3676650" cy="1308422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038" y="458271"/>
              <a:ext cx="2724150" cy="94848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3719513" y="1397361"/>
              <a:ext cx="36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Candara" panose="020E0502030303020204" pitchFamily="34" charset="0"/>
                </a:rPr>
                <a:t>Global Trade</a:t>
              </a:r>
              <a:r>
                <a:rPr lang="en-US" sz="1800" b="1" baseline="0" dirty="0">
                  <a:latin typeface="Candara" panose="020E0502030303020204" pitchFamily="34" charset="0"/>
                </a:rPr>
                <a:t> Analysis Project</a:t>
              </a:r>
              <a:endParaRPr lang="en-US" sz="1800" b="1" dirty="0"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62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931E-637B-46D8-A580-615CC76C5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E364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666767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academic.oup.com/ajae/article-abstract/101/2/383/504029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ap.agecon.purdue.edu/resources/res_display.asp?RecordID=5618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ap.agecon.purdue.edu/resources/res_display.asp?RecordID=5618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hyperlink" Target="https://www.nber.org/papers/w16796.pdf" TargetMode="External"/><Relationship Id="rId6" Type="http://schemas.openxmlformats.org/officeDocument/2006/relationships/hyperlink" Target="https://www.sciencedirect.com/science/article/pii/B978044459568300018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gtap.agecon.purdue.edu/resources/download/535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hyperlink" Target="https://editorialexpress.com/cgi-bin/conference/download.cgi?db_name=MWIT2019&amp;paper_id=62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0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con.iastate.edu/faculty/balistreri/Papers/estibration.pdf" TargetMode="External"/><Relationship Id="rId4" Type="http://schemas.openxmlformats.org/officeDocument/2006/relationships/hyperlink" Target="https://economics.mit.edu/files/996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30" y="2014343"/>
            <a:ext cx="10972800" cy="20513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Esti</a:t>
            </a:r>
            <a:r>
              <a:rPr lang="en-US" dirty="0"/>
              <a:t>mation and Cali</a:t>
            </a:r>
            <a:r>
              <a:rPr lang="en-US" dirty="0">
                <a:solidFill>
                  <a:srgbClr val="FF0000"/>
                </a:solidFill>
              </a:rPr>
              <a:t>bration</a:t>
            </a:r>
            <a:r>
              <a:rPr lang="en-US" dirty="0"/>
              <a:t> in Global 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30" y="4157786"/>
            <a:ext cx="10897384" cy="13762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Presented by </a:t>
            </a:r>
          </a:p>
          <a:p>
            <a:pPr>
              <a:spcBef>
                <a:spcPts val="0"/>
              </a:spcBef>
            </a:pPr>
            <a:r>
              <a:rPr lang="en-US" b="1" dirty="0"/>
              <a:t>Anton Yang</a:t>
            </a:r>
          </a:p>
          <a:p>
            <a:pPr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1600" dirty="0"/>
              <a:t>Applied General Equilibrium Analysis (AGEC618), Fall 2019 </a:t>
            </a:r>
          </a:p>
        </p:txBody>
      </p:sp>
    </p:spTree>
    <p:extLst>
      <p:ext uri="{BB962C8B-B14F-4D97-AF65-F5344CB8AC3E}">
        <p14:creationId xmlns:p14="http://schemas.microsoft.com/office/powerpoint/2010/main" val="428348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597025"/>
            <a:ext cx="10972800" cy="4351338"/>
          </a:xfrm>
        </p:spPr>
        <p:txBody>
          <a:bodyPr>
            <a:noAutofit/>
          </a:bodyPr>
          <a:lstStyle/>
          <a:p>
            <a:r>
              <a:rPr lang="en-US" dirty="0"/>
              <a:t>Private Household Demand System Estimation in GTAP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GTAP Database, World Bank ICP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Constrained Optimization and Econometrics (but less “structural”)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Economic Theory (but only on the demand side; </a:t>
            </a:r>
            <a:r>
              <a:rPr lang="en-US" b="1" dirty="0">
                <a:solidFill>
                  <a:srgbClr val="FF0000"/>
                </a:solidFill>
              </a:rPr>
              <a:t>PE</a:t>
            </a:r>
            <a:r>
              <a:rPr lang="en-US" dirty="0"/>
              <a:t>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Depending on the problem, may or may not need cutting-edge algorithms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 marL="457200" lvl="1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104244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Estimation: </a:t>
            </a:r>
            <a:r>
              <a:rPr lang="en-US" dirty="0" smtClean="0"/>
              <a:t>GE vs. PE Constraints</a:t>
            </a:r>
            <a:r>
              <a:rPr lang="en-US" dirty="0"/>
              <a:t/>
            </a:r>
            <a:br>
              <a:rPr lang="en-US" dirty="0"/>
            </a:b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98" y="2120408"/>
            <a:ext cx="884084" cy="444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00" y="2120408"/>
            <a:ext cx="891207" cy="4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55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Constant Difference of Elasticities (CDE)</a:t>
            </a:r>
          </a:p>
          <a:p>
            <a:pPr lvl="1"/>
            <a:r>
              <a:rPr lang="en-US" dirty="0"/>
              <a:t>Originated from Hanoch (1975)</a:t>
            </a:r>
          </a:p>
          <a:p>
            <a:pPr lvl="1"/>
            <a:r>
              <a:rPr lang="en-US" dirty="0"/>
              <a:t>It has only been estimated as a production function (e.g., Surry, 1993)</a:t>
            </a:r>
          </a:p>
          <a:p>
            <a:pPr lvl="1"/>
            <a:r>
              <a:rPr lang="en-US" dirty="0"/>
              <a:t>CDE as a demand function has never been directly estimated before</a:t>
            </a:r>
          </a:p>
          <a:p>
            <a:pPr lvl="1"/>
            <a:r>
              <a:rPr lang="en-US" dirty="0"/>
              <a:t>Calibrated; e.g., Liu, Surry, Dimaranan and Hertel (2001), Chen (2017)</a:t>
            </a:r>
          </a:p>
          <a:p>
            <a:pPr lvl="1"/>
            <a:endParaRPr lang="en-US" dirty="0"/>
          </a:p>
          <a:p>
            <a:r>
              <a:rPr lang="en-US" dirty="0"/>
              <a:t>Yang, Preckel (2019)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on econometrics and </a:t>
            </a:r>
            <a:r>
              <a:rPr lang="en-US" b="1" u="sng" dirty="0">
                <a:solidFill>
                  <a:srgbClr val="FF0000"/>
                </a:solidFill>
              </a:rPr>
              <a:t>normalization strategy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Optimization with Iterated </a:t>
            </a:r>
            <a:r>
              <a:rPr lang="en-US" dirty="0">
                <a:solidFill>
                  <a:schemeClr val="tx1"/>
                </a:solidFill>
              </a:rPr>
              <a:t>Least Squares </a:t>
            </a:r>
            <a:r>
              <a:rPr lang="en-US" dirty="0" smtClean="0">
                <a:solidFill>
                  <a:schemeClr val="tx1"/>
                </a:solidFill>
              </a:rPr>
              <a:t>as objective function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Yang, Preckel, Hertel and van der Mensbrughe (2019)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on application and benefits in the GTAP community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Maximum Likelihood Estimation (MLE)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System Estimation in GTAP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90704" y="4039565"/>
            <a:ext cx="671331" cy="185195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69775" y="3647351"/>
            <a:ext cx="377602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Very important but hard to deal with</a:t>
            </a:r>
          </a:p>
        </p:txBody>
      </p:sp>
    </p:spTree>
    <p:extLst>
      <p:ext uri="{BB962C8B-B14F-4D97-AF65-F5344CB8AC3E}">
        <p14:creationId xmlns:p14="http://schemas.microsoft.com/office/powerpoint/2010/main" val="128081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2475" y="1573161"/>
                <a:ext cx="10972800" cy="50242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It is implicitly indirectly defined as: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𝑮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𝒘</m:t>
                              </m:r>
                            </m:den>
                          </m:f>
                          <m:r>
                            <a:rPr lang="en-US" i="1">
                              <a:latin typeface="Cambria Math" charset="0"/>
                            </a:rPr>
                            <m:t>,</m:t>
                          </m:r>
                          <m:r>
                            <a:rPr lang="en-US" i="1">
                              <a:latin typeface="Cambria Math" charset="0"/>
                            </a:rPr>
                            <m:t>𝒖</m:t>
                          </m:r>
                        </m:e>
                      </m:d>
                      <m:r>
                        <a:rPr lang="en-US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𝒌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𝒖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𝟏</m:t>
                                  </m:r>
                                  <m:r>
                                    <a:rPr lang="en-US" i="1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charset="0"/>
                                    </a:rPr>
                                    <m:t>𝒘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𝒌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i="1">
                              <a:latin typeface="Cambria Math" charset="0"/>
                            </a:rPr>
                            <m:t>≡</m:t>
                          </m:r>
                          <m:r>
                            <a:rPr lang="en-US" i="1">
                              <a:latin typeface="Cambria Math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Highly </a:t>
                </a:r>
                <a:r>
                  <a:rPr lang="en-US" dirty="0"/>
                  <a:t>non-linear, difficult to </a:t>
                </a:r>
                <a:r>
                  <a:rPr lang="en-US" dirty="0" smtClean="0"/>
                  <a:t>solve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We first find </a:t>
                </a:r>
                <a:r>
                  <a:rPr lang="en-US" dirty="0">
                    <a:solidFill>
                      <a:srgbClr val="FF0000"/>
                    </a:solidFill>
                  </a:rPr>
                  <a:t>feasible starting values</a:t>
                </a:r>
                <a:r>
                  <a:rPr lang="en-US" dirty="0"/>
                  <a:t> to categorize the implicit relationship.</a:t>
                </a:r>
              </a:p>
              <a:p>
                <a:pPr lvl="1"/>
                <a:r>
                  <a:rPr lang="en-US" dirty="0"/>
                  <a:t>We show analytically the existence of the most approximated </a:t>
                </a:r>
                <a:r>
                  <a:rPr lang="en-US" dirty="0">
                    <a:solidFill>
                      <a:srgbClr val="FF0000"/>
                    </a:solidFill>
                  </a:rPr>
                  <a:t>initial guess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We establish </a:t>
                </a:r>
                <a:r>
                  <a:rPr lang="en-US" dirty="0">
                    <a:solidFill>
                      <a:srgbClr val="FF0000"/>
                    </a:solidFill>
                  </a:rPr>
                  <a:t>normalization strategy</a:t>
                </a:r>
                <a:r>
                  <a:rPr lang="en-US" dirty="0"/>
                  <a:t> to remove spare degrees of freedom.</a:t>
                </a:r>
              </a:p>
              <a:p>
                <a:pPr lvl="1"/>
                <a:r>
                  <a:rPr lang="en-US" dirty="0"/>
                  <a:t>We calculate the </a:t>
                </a:r>
                <a:r>
                  <a:rPr lang="en-US" dirty="0">
                    <a:solidFill>
                      <a:srgbClr val="FF0000"/>
                    </a:solidFill>
                  </a:rPr>
                  <a:t>cardinal value of utility</a:t>
                </a:r>
                <a:r>
                  <a:rPr lang="en-US" dirty="0"/>
                  <a:t> to identify behavioral parameters. 	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475" y="1573161"/>
                <a:ext cx="10972800" cy="5024284"/>
              </a:xfrm>
              <a:blipFill rotWithShape="0">
                <a:blip r:embed="rId2"/>
                <a:stretch>
                  <a:fillRect l="-1000" t="-2913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System Estimation in GTAP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4" y="1825625"/>
            <a:ext cx="11192477" cy="4690678"/>
          </a:xfrm>
        </p:spPr>
        <p:txBody>
          <a:bodyPr>
            <a:normAutofit/>
          </a:bodyPr>
          <a:lstStyle/>
          <a:p>
            <a:r>
              <a:rPr lang="en-US" dirty="0" smtClean="0"/>
              <a:t>CDE is a flexible demand system</a:t>
            </a:r>
          </a:p>
          <a:p>
            <a:pPr lvl="1"/>
            <a:r>
              <a:rPr lang="en-US" dirty="0" smtClean="0"/>
              <a:t>Key: it removes the dependence of substitution effects on income effects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Still </a:t>
            </a:r>
            <a:r>
              <a:rPr lang="en-US" dirty="0"/>
              <a:t>a restrictive functional form (e.g., substitution matrix )</a:t>
            </a:r>
          </a:p>
          <a:p>
            <a:pPr lvl="1"/>
            <a:r>
              <a:rPr lang="en-US" dirty="0"/>
              <a:t>That is ok; it is more general than most of the demand systems.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Luxury goods stay as luxury goods as income grows</a:t>
            </a:r>
          </a:p>
          <a:p>
            <a:pPr lvl="1"/>
            <a:r>
              <a:rPr lang="en-US" dirty="0" smtClean="0"/>
              <a:t>Question: 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In terms of expenditure shares, do we really buy more “Lamborghini” as we are richer?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Think about long-term projection: How spending patterns will evolve?</a:t>
            </a:r>
          </a:p>
          <a:p>
            <a:pPr lvl="2">
              <a:buFont typeface="Wingdings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Problems of the CDE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73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193902"/>
            <a:ext cx="10972800" cy="4351338"/>
          </a:xfrm>
        </p:spPr>
        <p:txBody>
          <a:bodyPr>
            <a:noAutofit/>
          </a:bodyPr>
          <a:lstStyle/>
          <a:p>
            <a:r>
              <a:rPr lang="en-US" sz="2800" dirty="0"/>
              <a:t>MAIDADS Estimation 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Gouel and Guimbard (AJAE, 2018), Yang, Gouel and Hertel (2019)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Objective function: constrained MLE</a:t>
            </a:r>
          </a:p>
          <a:p>
            <a:pPr lvl="1">
              <a:spcBef>
                <a:spcPts val="1000"/>
              </a:spcBef>
            </a:pPr>
            <a:r>
              <a:rPr lang="en-US" sz="2000" dirty="0" smtClean="0"/>
              <a:t>Constraint: </a:t>
            </a:r>
            <a:r>
              <a:rPr lang="en-US" sz="2000" dirty="0"/>
              <a:t>theory-consistent demand equation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Parametric restriction: regularity condition</a:t>
            </a:r>
          </a:p>
          <a:p>
            <a:pPr lvl="2"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7652" y="67468"/>
            <a:ext cx="11042446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Demand System Estimation of MAIDADS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26" y="3318361"/>
            <a:ext cx="4485283" cy="322055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6064738" y="3844413"/>
            <a:ext cx="4485275" cy="317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36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MAIDADS Caloric Demand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4738" y="6040891"/>
            <a:ext cx="58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Gouel and Guimbard (AJAE, 2018) </a:t>
            </a:r>
            <a:endParaRPr lang="en-US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603309" y="4358308"/>
            <a:ext cx="6487517" cy="1502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36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Proposed by Preckel, Cranfield and Hertel (2010)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eriod"/>
            </a:pPr>
            <a:r>
              <a:rPr lang="en-US" i="1" dirty="0" smtClean="0">
                <a:solidFill>
                  <a:schemeClr val="tx1"/>
                </a:solidFill>
              </a:rPr>
              <a:t>Could be useful for CGE models if growth of income is important (Aguiar, Corong, and van der Mensbrugge, 2019)</a:t>
            </a:r>
          </a:p>
          <a:p>
            <a:pPr>
              <a:lnSpc>
                <a:spcPct val="170000"/>
              </a:lnSpc>
            </a:pPr>
            <a:r>
              <a:rPr lang="en-US" i="1" dirty="0" smtClean="0">
                <a:solidFill>
                  <a:schemeClr val="tx1"/>
                </a:solidFill>
              </a:rPr>
              <a:t>               (don’t want the income to be too high!! Why?)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2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003189"/>
            <a:ext cx="6827163" cy="51189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0972800" cy="924179"/>
          </a:xfrm>
        </p:spPr>
        <p:txBody>
          <a:bodyPr/>
          <a:lstStyle/>
          <a:p>
            <a:r>
              <a:rPr lang="en-US" dirty="0"/>
              <a:t>Prediction of MAIDADS Elasticities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2576" y="6225714"/>
            <a:ext cx="58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Yang, Gouel and Hertel (2019)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7" y="3647769"/>
            <a:ext cx="1349294" cy="145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76" y="1003189"/>
            <a:ext cx="6827163" cy="51189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0972800" cy="924179"/>
          </a:xfrm>
        </p:spPr>
        <p:txBody>
          <a:bodyPr/>
          <a:lstStyle/>
          <a:p>
            <a:r>
              <a:rPr lang="en-US" dirty="0"/>
              <a:t>Prediction of MAIDADS Elasticities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2576" y="6225714"/>
            <a:ext cx="58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Yang, Gouel and Hertel (2019)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6620719" y="3680749"/>
            <a:ext cx="1655179" cy="137738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75898" y="2011428"/>
            <a:ext cx="1127984" cy="2083404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15976" y="1377067"/>
            <a:ext cx="387539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Collapsing to “satiation”!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601662" y="1927368"/>
            <a:ext cx="5378" cy="1141816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39890" y="3228065"/>
            <a:ext cx="3209925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Meaning: We don</a:t>
            </a:r>
            <a:r>
              <a:rPr lang="mr-IN" sz="2000" b="1" dirty="0" smtClean="0">
                <a:solidFill>
                  <a:srgbClr val="FF0000"/>
                </a:solidFill>
              </a:rPr>
              <a:t>’</a:t>
            </a:r>
            <a:r>
              <a:rPr lang="en-US" sz="2000" b="1" dirty="0" smtClean="0">
                <a:solidFill>
                  <a:srgbClr val="FF0000"/>
                </a:solidFill>
              </a:rPr>
              <a:t>t need no more food!!!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890" y="3935951"/>
            <a:ext cx="2982597" cy="210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96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F2929981-2DC6-4D8D-B9EC-80004DB04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≥0,  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𝜅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≥0,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&gt;0,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𝜋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nary>
                                    <m:naryPr>
                                      <m:chr m:val="∏"/>
                                      <m:limLoc m:val="undOvr"/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𝑡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5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                           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𝒄𝒊</m:t>
                        </m:r>
                      </m:sub>
                    </m:sSub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limLow>
                      <m:limLow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𝝎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sup>
                                </m:sSup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𝟏</m:t>
                                </m:r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𝝎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groupChr>
                      </m:e>
                      <m:lim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𝐒𝐮𝐛𝐬𝐢𝐬𝐭𝐞𝐧𝐜𝐞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𝐂𝐚𝐥𝐨𝐫𝐢𝐜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𝐂𝐨𝐧𝐬𝐮𝐦𝐩𝐭𝐢𝐨𝐧</m:t>
                        </m:r>
                      </m:lim>
                    </m:limLow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limLow>
                      <m:limLow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groupChrPr>
                          <m:e>
                            <m:limUpp>
                              <m:limUpp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limUppPr>
                              <m:e>
                                <m:groupChr>
                                  <m:groupChrPr>
                                    <m:chr m:val="⏞"/>
                                    <m:pos m:val="top"/>
                                    <m:vertJc m:val="bot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groupChr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𝜶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𝜷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𝒄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den>
                                    </m:f>
                                  </m:e>
                                </m:groupChr>
                              </m:e>
                              <m:lim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𝐌𝐚𝐫𝐠𝐢𝐧𝐚𝐥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𝐁𝐮𝐝𝐠𝐞𝐭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 </m:t>
                                </m:r>
                                <m: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𝐒𝐡𝐚𝐫𝐞</m:t>
                                </m:r>
                              </m:lim>
                            </m:limUpp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𝟏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𝒌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𝒄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𝒋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𝒄𝒋</m:t>
                                        </m:r>
                                      </m:sub>
                                    </m:sSub>
                                    <m:limLow>
                                      <m:limLowPr>
                                        <m:ctrlPr>
                                          <a:rPr 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limLowPr>
                                      <m:e>
                                        <m:groupChr>
                                          <m:groupChrPr>
                                            <m:chr m:val="⏟"/>
                                            <m:ctrlPr>
                                              <a:rPr lang="en-US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charset="0"/>
                                                <a:ea typeface="Cambria Math" charset="0"/>
                                                <a:cs typeface="Cambria Math" charset="0"/>
                                              </a:rPr>
                                            </m:ctrlPr>
                                          </m:groupChr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𝜹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𝒋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+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𝒋</m:t>
                                                    </m:r>
                                                  </m:sub>
                                                </m:sSub>
                                                <m:sSup>
                                                  <m:sSup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𝒆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𝝎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charset="0"/>
                                                            <a:ea typeface="Cambria Math" charset="0"/>
                                                            <a:cs typeface="Cambria Math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charset="0"/>
                                                            <a:ea typeface="Cambria Math" charset="0"/>
                                                            <a:cs typeface="Cambria Math" charset="0"/>
                                                          </a:rPr>
                                                          <m:t>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charset="0"/>
                                                            <a:ea typeface="Cambria Math" charset="0"/>
                                                            <a:cs typeface="Cambria Math" charset="0"/>
                                                          </a:rPr>
                                                          <m:t>𝒄</m:t>
                                                        </m:r>
                                                      </m:sub>
                                                    </m:sSub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𝟏</m:t>
                                                </m:r>
                                                <m:r>
                                                  <a:rPr lang="en-US" sz="18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+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𝒆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8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charset="0"/>
                                                        <a:ea typeface="Cambria Math" charset="0"/>
                                                        <a:cs typeface="Cambria Math" charset="0"/>
                                                      </a:rPr>
                                                      <m:t>𝝎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charset="0"/>
                                                            <a:ea typeface="Cambria Math" charset="0"/>
                                                            <a:cs typeface="Cambria Math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charset="0"/>
                                                            <a:ea typeface="Cambria Math" charset="0"/>
                                                            <a:cs typeface="Cambria Math" charset="0"/>
                                                          </a:rPr>
                                                          <m:t>𝒖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i="1">
                                                            <a:solidFill>
                                                              <a:schemeClr val="tx1"/>
                                                            </a:solidFill>
                                                            <a:latin typeface="Cambria Math" charset="0"/>
                                                            <a:ea typeface="Cambria Math" charset="0"/>
                                                            <a:cs typeface="Cambria Math" charset="0"/>
                                                          </a:rPr>
                                                          <m:t>𝒄</m:t>
                                                        </m:r>
                                                      </m:sub>
                                                    </m:sSub>
                                                  </m:sup>
                                                </m:sSup>
                                              </m:den>
                                            </m:f>
                                          </m:e>
                                        </m:groupChr>
                                      </m:e>
                                      <m:lim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𝐒𝐮𝐛𝐬𝐢𝐬𝐭𝐞𝐧𝐜𝐞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𝐂𝐚𝐥𝐨𝐫𝐢𝐜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𝐂𝐨𝐧𝐬𝐮𝐦𝐩𝐭𝐢𝐨𝐧</m:t>
                                        </m:r>
                                      </m:lim>
                                    </m:limLow>
                                  </m:e>
                                </m:nary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𝐃𝐢𝐬𝐜𝐫𝐞𝐭𝐢𝐨𝐧𝐚𝐫𝐲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𝐂𝐚𝐥𝐨𝐫𝐢𝐜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𝐂𝐨𝐧𝐬𝐮𝐦𝐩𝐭𝐢𝐨𝐧</m:t>
                        </m:r>
                      </m:lim>
                    </m:limLow>
                  </m:oMath>
                </a14:m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	            </a:t>
                </a:r>
                <a:r>
                  <a:rPr lang="en-US" sz="25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(2)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	            </a:t>
                </a:r>
                <a:r>
                  <a:rPr lang="en-US" sz="25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(3)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7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𝑰</m:t>
                        </m:r>
                      </m:sup>
                      <m:e>
                        <m:f>
                          <m:f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𝜷</m:t>
                                </m:r>
                              </m:e>
                              <m:sub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𝒄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𝒄</m:t>
                                    </m:r>
                                  </m:sub>
                                </m:sSub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70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𝒄𝒊</m:t>
                                </m:r>
                              </m:sub>
                            </m:sSub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𝝎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sup>
                                </m:sSup>
                              </m:num>
                              <m:den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𝟏</m:t>
                                </m:r>
                                <m:r>
                                  <a:rPr lang="en-US" sz="17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7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𝝎</m:t>
                                    </m:r>
                                    <m:sSub>
                                      <m:sSubPr>
                                        <m:ctrlPr>
                                          <a:rPr lang="en-US" sz="17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𝒖</m:t>
                                        </m:r>
                                      </m:e>
                                      <m:sub>
                                        <m:r>
                                          <a:rPr lang="en-US" sz="1700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𝒄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e>
                        </m:func>
                      </m:e>
                    </m:nary>
                    <m:r>
                      <a:rPr lang="en-US" sz="17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𝒖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</m:t>
                        </m:r>
                      </m:sub>
                    </m:sSub>
                    <m:r>
                      <a:rPr lang="en-US" sz="17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17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𝜿</m:t>
                    </m:r>
                  </m:oMath>
                </a14:m>
                <a:endParaRPr lang="en-US" sz="17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7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  	            </a:t>
                </a:r>
                <a:r>
                  <a:rPr lang="en-US" sz="25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(4)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𝒙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𝒄𝒊</m:t>
                        </m:r>
                      </m:sub>
                    </m:sSub>
                    <m:r>
                      <a:rPr lang="en-US" sz="17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17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𝒄𝒊</m:t>
                        </m:r>
                      </m:sub>
                    </m:sSub>
                    <m:r>
                      <a:rPr lang="en-US" sz="17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</m:e>
                      <m:sub>
                        <m:r>
                          <a:rPr lang="en-US" sz="17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𝒄𝒊</m:t>
                        </m:r>
                      </m:sub>
                    </m:sSub>
                  </m:oMath>
                </a14:m>
                <a:endParaRPr lang="en-US" sz="17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7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0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	           </a:t>
                </a:r>
                <a:r>
                  <a:rPr lang="en-US" sz="2500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(5)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𝒄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𝑪</m:t>
                        </m:r>
                      </m:sup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𝒄𝒊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𝜺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𝒄𝒋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𝑪</m:t>
                            </m:r>
                          </m:den>
                        </m:f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𝒌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=</m:t>
                            </m:r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𝑰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𝒌𝒋</m:t>
                                </m:r>
                              </m:sub>
                            </m:sSub>
                          </m:e>
                        </m:nary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∀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𝒋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&gt;</m:t>
                        </m:r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𝒊</m:t>
                        </m:r>
                      </m:e>
                    </m:nary>
                  </m:oMath>
                </a14:m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700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929981-2DC6-4D8D-B9EC-80004DB04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7B416D6C-AA8F-4C41-8F5D-AB20A064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MAIDADS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207A1E-B9BF-4E05-8A66-999F45BE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23544" y="1870075"/>
            <a:ext cx="387539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eneralized version of LES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349790" y="2405122"/>
            <a:ext cx="782635" cy="810034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2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597025"/>
            <a:ext cx="10972800" cy="43513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MAIDADS Estimation 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Gouel and Guimbard (AJAE, 2018), Yang, Gouel and Hertel (2019)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Objective function: constrained maximum likelihood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Constraint: theory-consistent demand equation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Parametric restriction: regularity condition</a:t>
            </a:r>
          </a:p>
          <a:p>
            <a:pPr lvl="1">
              <a:spcBef>
                <a:spcPts val="1000"/>
              </a:spcBef>
            </a:pPr>
            <a:endParaRPr lang="en-US" sz="2400" dirty="0"/>
          </a:p>
          <a:p>
            <a:r>
              <a:rPr lang="en-US" dirty="0">
                <a:solidFill>
                  <a:schemeClr val="tx1"/>
                </a:solidFill>
              </a:rPr>
              <a:t>MAIDADS Calibration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Itakura and van der Mensbrugghe (GTAP, 2011)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Objective function: “least squares”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Constraint: theory-consistent demand equation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1"/>
                </a:solidFill>
              </a:rPr>
              <a:t>Parametric restriction: regularity condition </a:t>
            </a:r>
          </a:p>
          <a:p>
            <a:pPr lvl="1">
              <a:spcBef>
                <a:spcPts val="1000"/>
              </a:spcBef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1042446" cy="1325563"/>
          </a:xfrm>
        </p:spPr>
        <p:txBody>
          <a:bodyPr>
            <a:normAutofit/>
          </a:bodyPr>
          <a:lstStyle/>
          <a:p>
            <a:r>
              <a:rPr lang="en-US" dirty="0"/>
              <a:t>Estimation vs. Calibration: </a:t>
            </a:r>
            <a:r>
              <a:rPr lang="en-US" dirty="0" smtClean="0"/>
              <a:t>Demand </a:t>
            </a:r>
            <a:r>
              <a:rPr lang="en-US" dirty="0"/>
              <a:t>S</a:t>
            </a:r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9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4EBEE945-7E0D-4661-9A00-ABA7D7B81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(1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𝝎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𝒖</m:t>
                                </m:r>
                              </m:e>
                            </m:acc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𝝎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𝒖</m:t>
                                </m:r>
                              </m:e>
                            </m:acc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𝒖</m:t>
                                </m:r>
                              </m:e>
                            </m:acc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𝝎</m:t>
                                </m:r>
                              </m:e>
                            </m:acc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𝒖</m:t>
                                </m:r>
                              </m:e>
                            </m:acc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𝜹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𝝉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</m:e>
                                </m:acc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𝝎</m:t>
                                        </m:r>
                                      </m:e>
                                    </m:acc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𝝎</m:t>
                                        </m:r>
                                      </m:e>
                                    </m:acc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𝒖</m:t>
                                        </m:r>
                                      </m:e>
                                    </m:acc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a typeface="DengXian" charset="-122"/>
                    <a:cs typeface="Times New Roman" charset="0"/>
                  </a:rPr>
                  <a:t>             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(2)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b="0" dirty="0">
                    <a:effectLst/>
                    <a:latin typeface="Calibri" charset="0"/>
                    <a:ea typeface="DengXian" charset="-122"/>
                    <a:cs typeface="Times New Roman" charset="0"/>
                  </a:rPr>
                  <a:t>, 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e>
                    </m:nary>
                  </m:oMath>
                </a14:m>
                <a:endParaRPr lang="en-US" b="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(3)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𝝉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:r>
                  <a:rPr lang="en-US" b="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where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            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(4)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𝝎</m:t>
                        </m:r>
                      </m:e>
                    </m:acc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≥0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charset="0"/>
                  <a:ea typeface="DengXian" charset="-122"/>
                  <a:cs typeface="Times New Roman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BEE945-7E0D-4661-9A00-ABA7D7B81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153AA0-34A9-47D8-B786-C699AA4B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MAIDADS Calibration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mr-IN" sz="2400" i="1" dirty="0" smtClean="0">
                <a:solidFill>
                  <a:srgbClr val="FF0000"/>
                </a:solidFill>
              </a:rPr>
              <a:t>–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one standard procedure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6AC92E-B0D7-4923-9992-C7A5790C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2" y="2025571"/>
            <a:ext cx="10711407" cy="766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881" y="1490524"/>
            <a:ext cx="8254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Post-Estimation (“r” index region; omitted in the constraints):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045540" y="2858389"/>
            <a:ext cx="11364" cy="1060862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412" y="3919251"/>
            <a:ext cx="142488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C</a:t>
            </a:r>
            <a:r>
              <a:rPr lang="en-US" sz="2000" b="1" smtClean="0">
                <a:solidFill>
                  <a:srgbClr val="FF0000"/>
                </a:solidFill>
              </a:rPr>
              <a:t>hoosing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13" idx="1"/>
          </p:cNvCxnSpPr>
          <p:nvPr/>
        </p:nvCxnSpPr>
        <p:spPr>
          <a:xfrm flipV="1">
            <a:off x="3040083" y="3119826"/>
            <a:ext cx="1066950" cy="454647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07033" y="2919771"/>
            <a:ext cx="4704457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“hat” </a:t>
            </a:r>
            <a:r>
              <a:rPr lang="en-US" sz="2000" b="1" smtClean="0">
                <a:solidFill>
                  <a:srgbClr val="FF0000"/>
                </a:solidFill>
              </a:rPr>
              <a:t>means observed from the data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325563"/>
            <a:ext cx="7720193" cy="43580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0"/>
            <a:ext cx="10972800" cy="1325563"/>
          </a:xfrm>
        </p:spPr>
        <p:txBody>
          <a:bodyPr/>
          <a:lstStyle/>
          <a:p>
            <a:r>
              <a:rPr lang="en-US" dirty="0" smtClean="0"/>
              <a:t>Why is the topic even important?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46" y="1275941"/>
            <a:ext cx="3021796" cy="18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58" y="4098698"/>
            <a:ext cx="3159886" cy="15849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0342101" y="2955641"/>
            <a:ext cx="11574" cy="801306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1843" y="6025376"/>
            <a:ext cx="1078821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Also see </a:t>
            </a:r>
            <a:r>
              <a:rPr lang="en-US" sz="2000" b="1" dirty="0" smtClean="0">
                <a:solidFill>
                  <a:srgbClr val="FF0000"/>
                </a:solidFill>
                <a:hlinkClick r:id="rId5"/>
              </a:rPr>
              <a:t>Simonovska and Waugh (JIE, 2013)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hlinkClick r:id="rId6"/>
              </a:rPr>
              <a:t>Hillberry and </a:t>
            </a:r>
            <a:r>
              <a:rPr lang="en-US" sz="2000" b="1" smtClean="0">
                <a:solidFill>
                  <a:srgbClr val="FF0000"/>
                </a:solidFill>
                <a:hlinkClick r:id="rId6"/>
              </a:rPr>
              <a:t>Hummels (HBC, 2012</a:t>
            </a:r>
            <a:r>
              <a:rPr lang="en-US" sz="2000" b="1" dirty="0" smtClean="0">
                <a:solidFill>
                  <a:srgbClr val="FF0000"/>
                </a:solidFill>
                <a:hlinkClick r:id="rId6"/>
              </a:rPr>
              <a:t>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587652" y="3309759"/>
            <a:ext cx="819732" cy="583120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39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xmlns="" id="{4EBEE945-7E0D-4661-9A00-ABA7D7B81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DengXian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DengXian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,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DengXian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DengXian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DengXian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DengXian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DengXian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  <a:ea typeface="DengXian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engXian"/>
                                                  <a:cs typeface="Times New Roman" panose="020206030504050203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engXian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  <a:ea typeface="DengXian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  <a:ea typeface="DengXian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DengXian"/>
                                                      <a:cs typeface="Times New Roman" panose="02020603050405020304" pitchFamily="18" charset="0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DengXian"/>
                                                  <a:cs typeface="Times New Roman" panose="020206030504050203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DengXian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DengXian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ea typeface="DengXian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𝑡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𝑢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</m:den>
                    </m:f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𝑗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𝑢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𝑢</m:t>
                                    </m:r>
                                  </m:sup>
                                </m:sSup>
                              </m:den>
                            </m:f>
                          </m:e>
                        </m:nary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a typeface="DengXian" charset="-122"/>
                    <a:cs typeface="Times New Roman" charset="0"/>
                  </a:rPr>
                  <a:t>             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(2)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DengXian" charset="-122"/>
                            <a:cs typeface="Times New Roman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DengXian" charset="-122"/>
                            <a:cs typeface="Times New Roman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DengXian" charset="-122"/>
                            <a:cs typeface="Times New Roman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  <a:ea typeface="DengXian" charset="-122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  <a:ea typeface="DengXian" charset="-122"/>
                                <a:cs typeface="Times New Roman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effectLst/>
                                <a:latin typeface="Cambria Math" charset="0"/>
                                <a:ea typeface="DengXian" charset="-122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effectLst/>
                            <a:latin typeface="Cambria Math" charset="0"/>
                            <a:ea typeface="DengXian" charset="-122"/>
                            <a:cs typeface="Times New Roman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dirty="0">
                    <a:effectLst/>
                    <a:latin typeface="Calibri" charset="0"/>
                    <a:ea typeface="DengXian" charset="-122"/>
                    <a:cs typeface="Times New Roman" charset="0"/>
                  </a:rPr>
                  <a:t>,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 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𝜔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</m:t>
                            </m:r>
                          </m:sup>
                        </m:sSup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:r>
                  <a:rPr lang="en-US" b="0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where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/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             </a:t>
                </a:r>
                <a:r>
                  <a:rPr lang="en-US" dirty="0">
                    <a:solidFill>
                      <a:srgbClr val="FF0000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(4)</a:t>
                </a:r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≥0    ∀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endParaRPr lang="en-US" dirty="0">
                  <a:effectLst/>
                  <a:latin typeface="Calibri" charset="0"/>
                  <a:ea typeface="DengXian" charset="-122"/>
                  <a:cs typeface="Times New Roman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EBEE945-7E0D-4661-9A00-ABA7D7B81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153AA0-34A9-47D8-B786-C699AA4B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MAIDADS Calibration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-an “unconventional” way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6AC92E-B0D7-4923-9992-C7A5790C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74142" y="2802194"/>
            <a:ext cx="1111045" cy="531637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5187" y="3101920"/>
            <a:ext cx="387539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Observed expenditure shares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455742" y="1293661"/>
            <a:ext cx="19664" cy="839939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93109" y="2246503"/>
            <a:ext cx="62238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It may be viewed as an estimation problem containing calibration!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041" y="6352143"/>
            <a:ext cx="692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i="1" dirty="0"/>
              <a:t>Source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Itakura and van der Mensbrugghe (GTAP,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27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597025"/>
            <a:ext cx="10972800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Private Household Demand System Estimation in GTAP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GTAP Database, World Bank ICP 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Use of Constrained Optimization and Econometrics (but less “structural”)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Use of Economic Theory (but only on the demand side;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</a:rPr>
              <a:t>PE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)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Depending on the problem, may or may not need cutting-edge algorithms</a:t>
            </a:r>
          </a:p>
          <a:p>
            <a:pPr lvl="1">
              <a:spcBef>
                <a:spcPts val="1000"/>
              </a:spcBef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/>
              <a:t>Structural Estimation of Gravity GE Models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WIOD Database, CEPII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Constrained Optimization and Econometrics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Economic Theory (</a:t>
            </a:r>
            <a:r>
              <a:rPr lang="en-US" b="1" dirty="0">
                <a:solidFill>
                  <a:srgbClr val="FF0000"/>
                </a:solidFill>
              </a:rPr>
              <a:t>GE</a:t>
            </a:r>
            <a:r>
              <a:rPr lang="en-US" dirty="0"/>
              <a:t> and Complementarity Conditions)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Contemporary Mathematical Algorithms (e.g., MPEC)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 marL="457200" lvl="1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1042446" cy="1325563"/>
          </a:xfrm>
        </p:spPr>
        <p:txBody>
          <a:bodyPr/>
          <a:lstStyle/>
          <a:p>
            <a:pPr algn="ctr"/>
            <a:r>
              <a:rPr lang="en-US" dirty="0"/>
              <a:t>Estimation: </a:t>
            </a:r>
            <a:r>
              <a:rPr lang="en-US" dirty="0" smtClean="0"/>
              <a:t>GE vs. PE Constraints</a:t>
            </a:r>
            <a:r>
              <a:rPr lang="en-US" dirty="0"/>
              <a:t/>
            </a:r>
            <a:br>
              <a:rPr lang="en-US" dirty="0"/>
            </a:b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71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7298" y="1098243"/>
            <a:ext cx="10972800" cy="4351338"/>
          </a:xfrm>
        </p:spPr>
        <p:txBody>
          <a:bodyPr>
            <a:noAutofit/>
          </a:bodyPr>
          <a:lstStyle/>
          <a:p>
            <a:pPr lvl="1">
              <a:spcBef>
                <a:spcPts val="1000"/>
              </a:spcBef>
            </a:pPr>
            <a:endParaRPr lang="en-US" dirty="0"/>
          </a:p>
          <a:p>
            <a:r>
              <a:rPr lang="en-US" dirty="0"/>
              <a:t>Structural Estimation of Gravity GE Models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WIOD Database, CEPII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Constrained Optimization and Econometrics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Economic Theory (</a:t>
            </a:r>
            <a:r>
              <a:rPr lang="en-US" b="1" dirty="0">
                <a:solidFill>
                  <a:srgbClr val="FF0000"/>
                </a:solidFill>
              </a:rPr>
              <a:t>GE</a:t>
            </a:r>
            <a:r>
              <a:rPr lang="en-US" dirty="0"/>
              <a:t> and Complementarity Conditions)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</a:t>
            </a:r>
            <a:r>
              <a:rPr lang="en-US" dirty="0" smtClean="0"/>
              <a:t>Advanced Mathematical </a:t>
            </a:r>
            <a:r>
              <a:rPr lang="en-US" dirty="0"/>
              <a:t>Algorithms (e.g., MPEC)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 marL="457200" lvl="1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104244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Estimation: </a:t>
            </a:r>
            <a:r>
              <a:rPr lang="en-US" dirty="0" smtClean="0"/>
              <a:t>GE vs. PE Constraints</a:t>
            </a:r>
            <a:r>
              <a:rPr lang="en-US" dirty="0"/>
              <a:t/>
            </a:r>
            <a:br>
              <a:rPr lang="en-US" dirty="0"/>
            </a:b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35" y="2045109"/>
            <a:ext cx="530100" cy="476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45" y="2147684"/>
            <a:ext cx="1500547" cy="3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1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63" y="1236069"/>
            <a:ext cx="7629241" cy="51869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7DB1CB-34DD-401F-9C44-0EC73610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Gravity Model of International Trade (1995 WIOD)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2B6098-A02B-4B69-8199-99B01221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15978" y="4360244"/>
            <a:ext cx="1003078" cy="961399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982075" y="3562236"/>
            <a:ext cx="1055537" cy="597600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 rot="16200000">
            <a:off x="5495638" y="2586183"/>
            <a:ext cx="1136073" cy="529243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57092" y="5936676"/>
            <a:ext cx="1413163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Distance</a:t>
            </a:r>
          </a:p>
        </p:txBody>
      </p:sp>
      <p:sp>
        <p:nvSpPr>
          <p:cNvPr id="19" name="TextBox 18"/>
          <p:cNvSpPr txBox="1"/>
          <p:nvPr/>
        </p:nvSpPr>
        <p:spPr>
          <a:xfrm rot="3184930">
            <a:off x="9393952" y="3184057"/>
            <a:ext cx="178788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Size</a:t>
            </a:r>
          </a:p>
        </p:txBody>
      </p:sp>
      <p:sp>
        <p:nvSpPr>
          <p:cNvPr id="20" name="TextBox 19"/>
          <p:cNvSpPr txBox="1"/>
          <p:nvPr/>
        </p:nvSpPr>
        <p:spPr>
          <a:xfrm rot="13894248" flipH="1">
            <a:off x="1541267" y="5253099"/>
            <a:ext cx="94547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305" y="4776914"/>
            <a:ext cx="1904427" cy="13330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6551" y="6422972"/>
            <a:ext cx="58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</a:t>
            </a:r>
            <a:r>
              <a:rPr lang="en-US" dirty="0"/>
              <a:t>: </a:t>
            </a:r>
            <a:r>
              <a:rPr lang="en-US" dirty="0" smtClean="0">
                <a:hlinkClick r:id="rId5"/>
              </a:rPr>
              <a:t>Yang (</a:t>
            </a:r>
            <a:r>
              <a:rPr lang="en-US" dirty="0">
                <a:hlinkClick r:id="rId5"/>
              </a:rPr>
              <a:t>2019)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6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D0A1C00E-9F90-419F-A326-4A0FA41D5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Yang (2019) </a:t>
            </a:r>
            <a:r>
              <a:rPr lang="mr-IN" dirty="0"/>
              <a:t>–</a:t>
            </a:r>
            <a:r>
              <a:rPr lang="en-US" dirty="0"/>
              <a:t> CDE-Gravity Model</a:t>
            </a:r>
          </a:p>
          <a:p>
            <a:r>
              <a:rPr lang="en-US" dirty="0"/>
              <a:t>Hillberry and Yang (2019) (HY) </a:t>
            </a:r>
            <a:r>
              <a:rPr lang="mr-IN" dirty="0"/>
              <a:t>–</a:t>
            </a:r>
            <a:r>
              <a:rPr lang="en-US" dirty="0"/>
              <a:t> Implicit CES-Gravity Model</a:t>
            </a:r>
          </a:p>
          <a:p>
            <a:r>
              <a:rPr lang="en-US" dirty="0"/>
              <a:t>Both papers employ MPEC-NLPEC algorithm</a:t>
            </a:r>
          </a:p>
          <a:p>
            <a:pPr lvl="1"/>
            <a:r>
              <a:rPr lang="en-US" dirty="0"/>
              <a:t>Solve the objective function subject to equality/inequality constraints </a:t>
            </a:r>
          </a:p>
          <a:p>
            <a:pPr lvl="1"/>
            <a:r>
              <a:rPr lang="en-US" dirty="0"/>
              <a:t>Constrained optimization </a:t>
            </a:r>
            <a:r>
              <a:rPr lang="mr-IN" dirty="0"/>
              <a:t>–</a:t>
            </a:r>
            <a:r>
              <a:rPr lang="en-US" dirty="0"/>
              <a:t> Poisson Pseudo Maximum Likelihood (PPML)</a:t>
            </a:r>
          </a:p>
          <a:p>
            <a:r>
              <a:rPr lang="en-US" dirty="0"/>
              <a:t>HY constructs an operational </a:t>
            </a:r>
            <a:r>
              <a:rPr lang="en-US" dirty="0">
                <a:solidFill>
                  <a:srgbClr val="FF0000"/>
                </a:solidFill>
              </a:rPr>
              <a:t>GE 3n system of equations</a:t>
            </a:r>
          </a:p>
          <a:p>
            <a:pPr lvl="1"/>
            <a:r>
              <a:rPr lang="en-US" dirty="0"/>
              <a:t>The 3n equations are then formulated as constraints. </a:t>
            </a:r>
          </a:p>
          <a:p>
            <a:r>
              <a:rPr lang="en-US" dirty="0">
                <a:solidFill>
                  <a:srgbClr val="FF0000"/>
                </a:solidFill>
              </a:rPr>
              <a:t>Sometimes we need to establish theory to identification</a:t>
            </a:r>
          </a:p>
          <a:p>
            <a:pPr lvl="1"/>
            <a:r>
              <a:rPr lang="en-US" dirty="0"/>
              <a:t>In this case, 1n equation is constructed using demand theory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7DB1CB-34DD-401F-9C44-0EC73610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Gravity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2B6098-A02B-4B69-8199-99B01221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1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solve the duality of explicitly direct CES function to generate implicitly indirect CES representation</a:t>
                </a:r>
              </a:p>
              <a:p>
                <a:endParaRPr lang="en-US" dirty="0"/>
              </a:p>
              <a:p>
                <a:r>
                  <a:rPr lang="en-US" dirty="0"/>
                  <a:t>(1) Starting from the explicit CES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𝒋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≡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𝝈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𝝈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  <m:sSup>
                                <m:sSup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𝒊𝒋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𝝉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𝒊𝒋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𝟏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𝝈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</a:rPr>
                                <m:t>𝝈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</a:rPr>
                                <m:t>𝝈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(2) Solving for nominal trade flows equation: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𝑭𝑶𝑩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𝑻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𝒊𝒋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𝒋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𝑭𝑶𝑩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𝟏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22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Gravity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6552" y="2339155"/>
            <a:ext cx="308178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Think about this term as a quantity “Q”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096184" y="3263056"/>
            <a:ext cx="1961189" cy="584019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076082" y="3221949"/>
            <a:ext cx="1568" cy="607456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37870" y="4030973"/>
                <a:ext cx="3476424" cy="429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</a:rPr>
                  <a:t>Consumer in “j” wants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𝑻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70" y="4030973"/>
                <a:ext cx="3476424" cy="429220"/>
              </a:xfrm>
              <a:prstGeom prst="rect">
                <a:avLst/>
              </a:prstGeom>
              <a:blipFill rotWithShape="0">
                <a:blip r:embed="rId3"/>
                <a:stretch>
                  <a:fillRect t="-5479" b="-1506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10074514" y="4595130"/>
            <a:ext cx="1568" cy="607456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60035" y="5266836"/>
            <a:ext cx="339771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Iceberg Theory: Quantity gets melted because of shipping costs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36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52475" y="1435608"/>
                <a:ext cx="10972800" cy="51023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(3) We plug the </a:t>
                </a:r>
                <a:r>
                  <a:rPr lang="en-US" u="sng" dirty="0"/>
                  <a:t>definition</a:t>
                </a:r>
                <a:r>
                  <a:rPr lang="en-US" dirty="0"/>
                  <a:t> for the exact price index,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𝑼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𝒋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into the nominal trade flow equation, and obtain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𝑭𝑶𝑩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𝑻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𝒊𝒋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𝟏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𝝈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𝟏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𝝈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𝑭𝑶𝑩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𝒊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𝟏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𝝈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𝒋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(4) We show that the national income is represented by the total</a:t>
                </a:r>
              </a:p>
              <a:p>
                <a:pPr marL="0" indent="0">
                  <a:buNone/>
                </a:pPr>
                <a:r>
                  <a:rPr lang="en-US" dirty="0"/>
                  <a:t>         expenditure of CIF goods, therefore</a:t>
                </a:r>
              </a:p>
              <a:p>
                <a:pPr marL="0" indent="0">
                  <a:buNone/>
                </a:pPr>
                <a:r>
                  <a:rPr lang="en-US" dirty="0"/>
                  <a:t>  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𝒋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𝑭𝑶𝑩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𝒊𝒋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𝒊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𝟏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𝝈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𝒊𝒋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𝟏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𝝈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𝑭𝑶𝑩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𝟏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𝝈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 charset="0"/>
                                  </a:rPr>
                                  <m:t>𝝈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(5) </a:t>
                </a:r>
                <a:r>
                  <a:rPr lang="en-US" dirty="0" smtClean="0"/>
                  <a:t>Finally, </a:t>
                </a:r>
                <a:r>
                  <a:rPr lang="en-US" dirty="0"/>
                  <a:t>dividing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on both sides,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𝝈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𝑭𝑶𝑩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𝒊𝒋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𝒋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𝟏</m:t>
                          </m:r>
                          <m:r>
                            <a:rPr lang="en-US" i="1">
                              <a:latin typeface="Cambria Math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𝝈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≡</m:t>
                      </m:r>
                      <m:r>
                        <a:rPr lang="en-US" i="1">
                          <a:latin typeface="Cambria Math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2475" y="1435608"/>
                <a:ext cx="10972800" cy="5102352"/>
              </a:xfrm>
              <a:blipFill rotWithShape="0">
                <a:blip r:embed="rId2"/>
                <a:stretch>
                  <a:fillRect l="-722" t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110045"/>
            <a:ext cx="10972800" cy="1325563"/>
          </a:xfrm>
        </p:spPr>
        <p:txBody>
          <a:bodyPr/>
          <a:lstStyle/>
          <a:p>
            <a:r>
              <a:rPr lang="en-US" dirty="0"/>
              <a:t>Structural Gravity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190686" y="4919472"/>
            <a:ext cx="1611682" cy="774097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65792" y="4075081"/>
            <a:ext cx="1859436" cy="975323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charset="0"/>
                <a:ea typeface="等线" charset="-122"/>
                <a:cs typeface="Arial" charset="0"/>
              </a:rPr>
              <a:t>1n equation </a:t>
            </a:r>
            <a:endParaRPr lang="en-US" sz="1400" b="1" dirty="0">
              <a:solidFill>
                <a:srgbClr val="FF0000"/>
              </a:solidFill>
              <a:effectLst/>
              <a:latin typeface="Times New Roman" charset="0"/>
              <a:ea typeface="等线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29384" y="3607308"/>
            <a:ext cx="1216152" cy="946404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100" y="2848356"/>
            <a:ext cx="1563892" cy="758952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0000"/>
                </a:solidFill>
                <a:latin typeface="Calibri" charset="0"/>
                <a:ea typeface="等线" charset="-122"/>
                <a:cs typeface="Arial" charset="0"/>
              </a:rPr>
              <a:t>1n equation </a:t>
            </a:r>
            <a:endParaRPr lang="en-US" sz="1400" b="1" dirty="0">
              <a:solidFill>
                <a:srgbClr val="FF0000"/>
              </a:solidFill>
              <a:effectLst/>
              <a:latin typeface="Times New Roman" charset="0"/>
              <a:ea typeface="等线" charset="-122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677656" y="1888633"/>
            <a:ext cx="1005840" cy="872538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33292" y="1086962"/>
            <a:ext cx="1563892" cy="758952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Calibri" charset="0"/>
                <a:ea typeface="等线" charset="-122"/>
                <a:cs typeface="Arial" charset="0"/>
              </a:rPr>
              <a:t>1n equation </a:t>
            </a:r>
            <a:endParaRPr lang="en-US" sz="1400" b="1" dirty="0">
              <a:solidFill>
                <a:srgbClr val="FF0000"/>
              </a:solidFill>
              <a:effectLst/>
              <a:latin typeface="Times New Roman" charset="0"/>
              <a:ea typeface="等线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76" y="5834729"/>
            <a:ext cx="11029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This is simply an Armington representation of GE shown as one example. EK is indeed possible!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9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9" y="2687465"/>
            <a:ext cx="4864607" cy="38514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Gravity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799" y="1690688"/>
            <a:ext cx="644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are we </a:t>
            </a:r>
            <a:r>
              <a:rPr lang="en-US" b="1" dirty="0" smtClean="0"/>
              <a:t>trying to fit? What are we missing? Why?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61497" y="2872289"/>
            <a:ext cx="63424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If we simply regress </a:t>
            </a:r>
            <a:r>
              <a:rPr lang="en-US" b="1" dirty="0" smtClean="0">
                <a:solidFill>
                  <a:srgbClr val="FF0000"/>
                </a:solidFill>
              </a:rPr>
              <a:t>trade flows on </a:t>
            </a:r>
            <a:r>
              <a:rPr lang="en-US" b="1" dirty="0">
                <a:solidFill>
                  <a:srgbClr val="FF0000"/>
                </a:solidFill>
              </a:rPr>
              <a:t>income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We would get biased estimates!</a:t>
            </a: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This is because utility is unobserved and </a:t>
            </a:r>
            <a:r>
              <a:rPr lang="en-US" b="1" dirty="0" smtClean="0">
                <a:solidFill>
                  <a:srgbClr val="FF0000"/>
                </a:solidFill>
              </a:rPr>
              <a:t>other structural </a:t>
            </a:r>
            <a:r>
              <a:rPr lang="en-US" b="1" dirty="0">
                <a:solidFill>
                  <a:srgbClr val="FF0000"/>
                </a:solidFill>
              </a:rPr>
              <a:t>parameters are not controlled for.</a:t>
            </a: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HY formulation </a:t>
            </a:r>
            <a:r>
              <a:rPr lang="en-US" b="1" dirty="0">
                <a:solidFill>
                  <a:srgbClr val="FF0000"/>
                </a:solidFill>
              </a:rPr>
              <a:t>of the problem and the MPEC allow utility and the structural parameters to be uncovered.  </a:t>
            </a:r>
          </a:p>
        </p:txBody>
      </p:sp>
    </p:spTree>
    <p:extLst>
      <p:ext uri="{BB962C8B-B14F-4D97-AF65-F5344CB8AC3E}">
        <p14:creationId xmlns:p14="http://schemas.microsoft.com/office/powerpoint/2010/main" val="962428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458" y="1825625"/>
            <a:ext cx="11447361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Introduction: Concept and Graphical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llustration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Estimation: General Equilibrium (GE) vs. Partial Equilibrium (PE)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Demand System Estimation in GTAP (PE)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Demand System Estimation of MAIDADS (PE)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Example of MAIDADS Estimation vs. Calibration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 of unconventional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calibration process: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Estimation “obviously” contains calibration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Structural Gravity Estimation (GE)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 of use of theory to establish identifying equilibrium constraints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Estibration: Illustration of Structural </a:t>
            </a:r>
            <a:r>
              <a:rPr lang="en-US" dirty="0" smtClean="0">
                <a:solidFill>
                  <a:srgbClr val="FF0000"/>
                </a:solidFill>
              </a:rPr>
              <a:t>Esti</a:t>
            </a:r>
            <a:r>
              <a:rPr lang="en-US" dirty="0" smtClean="0"/>
              <a:t>mation as Cali</a:t>
            </a:r>
            <a:r>
              <a:rPr lang="en-US" dirty="0" smtClean="0">
                <a:solidFill>
                  <a:srgbClr val="FF0000"/>
                </a:solidFill>
              </a:rPr>
              <a:t>bration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Summary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Future Directions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of the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9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i="1" dirty="0"/>
              <a:t>An Illustration of Structural </a:t>
            </a:r>
            <a:r>
              <a:rPr lang="en-US" sz="2200" i="1" dirty="0">
                <a:solidFill>
                  <a:srgbClr val="FF0000"/>
                </a:solidFill>
              </a:rPr>
              <a:t>Estimation</a:t>
            </a:r>
            <a:r>
              <a:rPr lang="en-US" sz="2200" i="1" dirty="0"/>
              <a:t> as </a:t>
            </a:r>
            <a:r>
              <a:rPr lang="en-US" sz="2200" i="1" dirty="0">
                <a:solidFill>
                  <a:srgbClr val="FF0000"/>
                </a:solidFill>
              </a:rPr>
              <a:t>Calibration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hlinkClick r:id="rId3"/>
              </a:rPr>
              <a:t>Balistreri and Hillberry (2005)</a:t>
            </a: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4" y="365125"/>
            <a:ext cx="11272378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Estibration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Esti</a:t>
            </a:r>
            <a:r>
              <a:rPr lang="en-US" dirty="0"/>
              <a:t>mation and Cali</a:t>
            </a:r>
            <a:r>
              <a:rPr lang="en-US" dirty="0">
                <a:solidFill>
                  <a:srgbClr val="FF0000"/>
                </a:solidFill>
              </a:rPr>
              <a:t>bration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3593" y="3528630"/>
            <a:ext cx="86670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“Contemporary Economic analysis includes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two broad traditions</a:t>
            </a: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fitting models to data. Many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estimate</a:t>
            </a: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stochastic, theory-based, reduced forms with few parameters, while others </a:t>
            </a:r>
            <a:r>
              <a:rPr lang="en-US" sz="2000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calibrate</a:t>
            </a:r>
            <a:r>
              <a:rPr lang="en-US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models by an extensive collection, and computation, of consistent fitted values.”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93848" y="2865748"/>
            <a:ext cx="1887719" cy="1126163"/>
          </a:xfrm>
          <a:prstGeom prst="straightConnector1">
            <a:avLst/>
          </a:prstGeom>
          <a:ln w="34925" cap="flat">
            <a:solidFill>
              <a:srgbClr val="FF0000"/>
            </a:solidFill>
            <a:miter lim="800000"/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57221" y="4477732"/>
            <a:ext cx="1832334" cy="1216328"/>
          </a:xfrm>
          <a:prstGeom prst="straightConnector1">
            <a:avLst/>
          </a:prstGeom>
          <a:ln w="34925">
            <a:solidFill>
              <a:srgbClr val="FF0000"/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66705" y="2203737"/>
            <a:ext cx="2313364" cy="106362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alibri" charset="0"/>
                <a:ea typeface="等线" charset="-122"/>
                <a:cs typeface="Arial" charset="0"/>
              </a:rPr>
              <a:t>e.g., Gravity Models</a:t>
            </a:r>
            <a:endParaRPr lang="en-US" sz="1400" b="1" dirty="0">
              <a:effectLst/>
              <a:latin typeface="Times New Roman" charset="0"/>
              <a:ea typeface="等线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38224" y="5214019"/>
            <a:ext cx="2541930" cy="132489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alibri" charset="0"/>
                <a:ea typeface="等线" charset="-122"/>
                <a:cs typeface="Arial" charset="0"/>
              </a:rPr>
              <a:t>e.g., GTAP/CGE Models</a:t>
            </a:r>
            <a:endParaRPr lang="en-US" sz="1400" b="1" dirty="0">
              <a:effectLst/>
              <a:latin typeface="Times New Roman" charset="0"/>
              <a:ea typeface="等线" charset="-122"/>
            </a:endParaRPr>
          </a:p>
        </p:txBody>
      </p:sp>
      <p:sp>
        <p:nvSpPr>
          <p:cNvPr id="39" name="Left Brace 38"/>
          <p:cNvSpPr/>
          <p:nvPr/>
        </p:nvSpPr>
        <p:spPr>
          <a:xfrm rot="14141401">
            <a:off x="6484138" y="2251259"/>
            <a:ext cx="569014" cy="5561549"/>
          </a:xfrm>
          <a:prstGeom prst="leftBrace">
            <a:avLst>
              <a:gd name="adj1" fmla="val 8333"/>
              <a:gd name="adj2" fmla="val 5441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07633" y="5051934"/>
            <a:ext cx="2412573" cy="126017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alibri" charset="0"/>
                <a:ea typeface="等线" charset="-122"/>
                <a:cs typeface="Arial" charset="0"/>
              </a:rPr>
              <a:t>e.g., SIMPLE-G Model</a:t>
            </a:r>
            <a:endParaRPr lang="en-US" sz="1400" b="1" dirty="0">
              <a:effectLst/>
              <a:latin typeface="Times New Roman" charset="0"/>
              <a:ea typeface="等线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5312" y="6391689"/>
            <a:ext cx="652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See </a:t>
            </a:r>
            <a:r>
              <a:rPr lang="en-US" i="1" dirty="0" smtClean="0">
                <a:hlinkClick r:id="rId4"/>
              </a:rPr>
              <a:t>Costinot and </a:t>
            </a:r>
            <a:r>
              <a:rPr lang="en-US" i="1" dirty="0">
                <a:hlinkClick r:id="rId4"/>
              </a:rPr>
              <a:t>Rodriguez-Clare Handbook Chapter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8224" y="5232307"/>
            <a:ext cx="2541930" cy="132489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  <a:effectLst>
            <a:glow rad="63500">
              <a:schemeClr val="bg1"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20" rIns="45720" rtlCol="0" anchor="ctr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alibri" charset="0"/>
                <a:ea typeface="等线" charset="-122"/>
                <a:cs typeface="Arial" charset="0"/>
              </a:rPr>
              <a:t>e.g., GTAP/CGE Models</a:t>
            </a:r>
            <a:endParaRPr lang="en-US" sz="1400" b="1" dirty="0">
              <a:effectLst/>
              <a:latin typeface="Times New Roman" charset="0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84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" y="629264"/>
            <a:ext cx="4949598" cy="54272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04875" y="517525"/>
            <a:ext cx="109728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2E364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41" y="973393"/>
            <a:ext cx="5056047" cy="33134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3809" y="1894604"/>
            <a:ext cx="5015246" cy="1109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89141" y="4487095"/>
            <a:ext cx="501138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Report by NDC (Taiwan) Noting the Importance of our Parameter Estimates used in the Simulation Analysis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84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825625"/>
            <a:ext cx="1132153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Balistreri and Hillberry coined this term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Replicates empirical work of Anderson and van Wincoop (2003)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Early lit. in Dawkins </a:t>
            </a:r>
            <a:r>
              <a:rPr lang="en-US" i="1" dirty="0" smtClean="0"/>
              <a:t>et al. </a:t>
            </a:r>
            <a:r>
              <a:rPr lang="en-US" dirty="0" smtClean="0"/>
              <a:t>in the </a:t>
            </a:r>
            <a:r>
              <a:rPr lang="en-US" i="1" dirty="0" smtClean="0"/>
              <a:t>Handbook of Econometric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Estimation is calibration; calibration is estimation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Estimating and calibrating the AvW model are equivalent methods for fitting the model to data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70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Estibration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827182" y="1591986"/>
            <a:ext cx="2361235" cy="206029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Methods</a:t>
            </a:r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52475" y="1848775"/>
            <a:ext cx="11321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666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10883" y="1585536"/>
            <a:ext cx="2361235" cy="206029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4560425" y="2485010"/>
            <a:ext cx="1678450" cy="27424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30878" y="4381473"/>
            <a:ext cx="2361235" cy="20602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Estimators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607187" y="4381473"/>
            <a:ext cx="2361235" cy="206029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Calibrators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4560425" y="5189079"/>
            <a:ext cx="1678450" cy="27424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9284105">
            <a:off x="3990848" y="3968734"/>
            <a:ext cx="3148696" cy="353074"/>
          </a:xfrm>
          <a:prstGeom prst="leftRightArrow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2338899">
            <a:off x="3773089" y="3887810"/>
            <a:ext cx="3171450" cy="2966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6200000">
            <a:off x="2634121" y="3882301"/>
            <a:ext cx="769634" cy="2966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6200000">
            <a:off x="7483196" y="3882301"/>
            <a:ext cx="769634" cy="29669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92650" y="2128176"/>
            <a:ext cx="2916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BH builds a bridge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between the methods and language used by modelers who calibrate systems regularly and those who use econometric methods</a:t>
            </a:r>
            <a:endParaRPr lang="en-US" b="1" i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7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Estibration: Fitting a Model to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2472" y="1410770"/>
            <a:ext cx="4757195" cy="10648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Consistent Identifying Assumptions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52475" y="5315582"/>
            <a:ext cx="4757195" cy="10648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Simulation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948944" y="3540538"/>
            <a:ext cx="2322774" cy="1064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88582" y="5325980"/>
            <a:ext cx="4757195" cy="1064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 rot="10800000">
            <a:off x="2911153" y="4288088"/>
            <a:ext cx="439837" cy="1037892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686375" y="1469218"/>
            <a:ext cx="4757195" cy="1064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Estimates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8727342" y="4625557"/>
            <a:ext cx="439837" cy="670950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8707696" y="2563562"/>
            <a:ext cx="439837" cy="956828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10535070" y="2523161"/>
            <a:ext cx="449304" cy="2773346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0800000">
            <a:off x="5773017" y="3895104"/>
            <a:ext cx="1923699" cy="1401402"/>
          </a:xfrm>
          <a:prstGeom prst="corner">
            <a:avLst>
              <a:gd name="adj1" fmla="val 19092"/>
              <a:gd name="adj2" fmla="val 18856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6200000">
            <a:off x="6244274" y="2073101"/>
            <a:ext cx="990354" cy="1971275"/>
          </a:xfrm>
          <a:prstGeom prst="corner">
            <a:avLst>
              <a:gd name="adj1" fmla="val 25255"/>
              <a:gd name="adj2" fmla="val 25019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52473" y="3177702"/>
            <a:ext cx="4757195" cy="106487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Estibration</a:t>
            </a:r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2911149" y="2475640"/>
            <a:ext cx="439837" cy="702062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 rot="16200000">
            <a:off x="5359617" y="3910083"/>
            <a:ext cx="561544" cy="265258"/>
          </a:xfrm>
          <a:prstGeom prst="upArrow">
            <a:avLst>
              <a:gd name="adj1" fmla="val 50000"/>
              <a:gd name="adj2" fmla="val 29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 rot="16200000">
            <a:off x="5340412" y="3329346"/>
            <a:ext cx="561544" cy="265258"/>
          </a:xfrm>
          <a:prstGeom prst="upArrow">
            <a:avLst>
              <a:gd name="adj1" fmla="val 50000"/>
              <a:gd name="adj2" fmla="val 29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61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946497"/>
            <a:ext cx="11672236" cy="561609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Estimation and calibration are two traditions of fitting models to 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Estimation </a:t>
            </a:r>
            <a:r>
              <a:rPr lang="en-US" dirty="0" smtClean="0"/>
              <a:t>is important: Identification </a:t>
            </a:r>
            <a:r>
              <a:rPr lang="en-US" dirty="0"/>
              <a:t>of model parameters yields “Deep</a:t>
            </a:r>
            <a:r>
              <a:rPr lang="en-US" dirty="0" smtClean="0"/>
              <a:t>” (so-called) </a:t>
            </a:r>
            <a:r>
              <a:rPr lang="en-US" dirty="0"/>
              <a:t>parameters </a:t>
            </a:r>
            <a:r>
              <a:rPr lang="en-US" dirty="0" smtClean="0"/>
              <a:t>which help </a:t>
            </a:r>
            <a:r>
              <a:rPr lang="en-US" dirty="0"/>
              <a:t>with counterfactual </a:t>
            </a:r>
            <a:r>
              <a:rPr lang="en-US" dirty="0" smtClean="0"/>
              <a:t>simulations; e.g., the structural gravity/NQTMs  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Calibration</a:t>
            </a:r>
            <a:r>
              <a:rPr lang="en-US" dirty="0" smtClean="0"/>
              <a:t> allows the model to fit the data exactly</a:t>
            </a:r>
          </a:p>
          <a:p>
            <a:r>
              <a:rPr lang="en-US" dirty="0" smtClean="0"/>
              <a:t>We need both traditions for economic analysis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Estibration:</a:t>
            </a:r>
            <a:r>
              <a:rPr lang="en-US" dirty="0" smtClean="0"/>
              <a:t> Under consistent identifying assumptions (e.g., structural and parametric restrictions), estimation is calibration</a:t>
            </a:r>
          </a:p>
          <a:p>
            <a:r>
              <a:rPr lang="en-US" dirty="0" smtClean="0"/>
              <a:t>We </a:t>
            </a:r>
            <a:r>
              <a:rPr lang="en-US" dirty="0"/>
              <a:t>may bridge NQTMs with CGEMs using the concept of </a:t>
            </a:r>
            <a:r>
              <a:rPr lang="en-US" dirty="0" smtClean="0"/>
              <a:t>Estibration</a:t>
            </a:r>
          </a:p>
          <a:p>
            <a:r>
              <a:rPr lang="en-US" dirty="0" smtClean="0"/>
              <a:t>We may compute the GTAP Model with the structural approach</a:t>
            </a:r>
          </a:p>
          <a:p>
            <a:pPr lvl="1">
              <a:buFont typeface="Wingdings" charset="2"/>
              <a:buChar char="Ø"/>
            </a:pPr>
            <a:r>
              <a:rPr lang="en-US" i="1" dirty="0" smtClean="0"/>
              <a:t>This is an Arkolakis’ suggestion</a:t>
            </a:r>
          </a:p>
          <a:p>
            <a:r>
              <a:rPr lang="en-US" dirty="0" smtClean="0"/>
              <a:t>We may combine the structural approach with Dekle, Eaton &amp; Kortum</a:t>
            </a:r>
          </a:p>
          <a:p>
            <a:pPr marL="800100" lvl="2" indent="-342900">
              <a:spcBef>
                <a:spcPts val="1000"/>
              </a:spcBef>
              <a:buFont typeface="Wingdings" charset="2"/>
              <a:buChar char="Ø"/>
            </a:pPr>
            <a:r>
              <a:rPr lang="en-US" sz="2400" i="1" dirty="0" smtClean="0"/>
              <a:t>Another suggestion from Arkolakis (e.g., GTAP-DEK)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-172826"/>
            <a:ext cx="10972800" cy="1325563"/>
          </a:xfrm>
        </p:spPr>
        <p:txBody>
          <a:bodyPr/>
          <a:lstStyle/>
          <a:p>
            <a:r>
              <a:rPr lang="en-US" dirty="0" smtClean="0"/>
              <a:t>Summary and Future Directions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9776" y="6427113"/>
            <a:ext cx="48607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rgbClr val="FF0000"/>
                </a:solidFill>
              </a:rPr>
              <a:t>Global approximation instead of local</a:t>
            </a:r>
            <a:endParaRPr lang="en-US" sz="1400" b="1" i="1" u="sng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567511" y="5986813"/>
            <a:ext cx="9625" cy="436813"/>
          </a:xfrm>
          <a:prstGeom prst="straightConnector1">
            <a:avLst/>
          </a:prstGeom>
          <a:ln w="34925" cap="flat">
            <a:solidFill>
              <a:srgbClr val="FF0000"/>
            </a:solidFill>
            <a:miter lim="800000"/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57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Estimation and Calibration in Global 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take a moment to complete the evaluation for this presentation.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9346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458" y="1825625"/>
            <a:ext cx="11447361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Introduction: Concept and </a:t>
            </a:r>
            <a:r>
              <a:rPr lang="en-US" dirty="0" smtClean="0"/>
              <a:t>Graphical </a:t>
            </a:r>
            <a:r>
              <a:rPr lang="en-US" dirty="0"/>
              <a:t>I</a:t>
            </a:r>
            <a:r>
              <a:rPr lang="en-US" dirty="0" smtClean="0"/>
              <a:t>llustration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Estimation: General Equilibrium (GE) vs. Partial Equilibrium (PE)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Demand System Estimation in GTAP (PE) </a:t>
            </a:r>
            <a:r>
              <a:rPr lang="mr-IN" dirty="0" smtClean="0"/>
              <a:t>–</a:t>
            </a:r>
            <a:r>
              <a:rPr lang="en-US" dirty="0" smtClean="0"/>
              <a:t> applying to CGEMs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Demand System Estimation of MAIDADS (PE)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/>
              <a:t>Example of MAIDADS Estimation vs. Calibration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Example of unconventional </a:t>
            </a:r>
            <a:r>
              <a:rPr lang="en-US" dirty="0"/>
              <a:t>calibration process: </a:t>
            </a:r>
            <a:r>
              <a:rPr lang="en-US" dirty="0" smtClean="0"/>
              <a:t>Estimation “obviously” contains calibration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Structural Gravity Estimation (GE); e.g., NQTMs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Example of use of theory to establish identifying equilibrium constraints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Estibration: Illustration of Structural </a:t>
            </a:r>
            <a:r>
              <a:rPr lang="en-US" dirty="0" smtClean="0">
                <a:solidFill>
                  <a:srgbClr val="FF0000"/>
                </a:solidFill>
              </a:rPr>
              <a:t>Esti</a:t>
            </a:r>
            <a:r>
              <a:rPr lang="en-US" dirty="0" smtClean="0"/>
              <a:t>mation as Cali</a:t>
            </a:r>
            <a:r>
              <a:rPr lang="en-US" dirty="0" smtClean="0">
                <a:solidFill>
                  <a:srgbClr val="FF0000"/>
                </a:solidFill>
              </a:rPr>
              <a:t>bration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Summary and Future Directions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of the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9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458" y="1825625"/>
            <a:ext cx="11447361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Introduction: Concept and </a:t>
            </a:r>
            <a:r>
              <a:rPr lang="en-US" dirty="0" smtClean="0"/>
              <a:t>Graphical </a:t>
            </a:r>
            <a:r>
              <a:rPr lang="en-US" dirty="0"/>
              <a:t>I</a:t>
            </a:r>
            <a:r>
              <a:rPr lang="en-US" dirty="0" smtClean="0"/>
              <a:t>llustration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Estimation: General Equilibrium (GE) vs. Partial Equilibrium (PE)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Demand System Estimation in GTAP (PE)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Demand System Estimation of MAIDADS (PE)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Example of MAIDADS Estimation vs. Calibration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 of unconventional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calibration process: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Estimation “obviously” contains calibration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Structural Gravity Estimation (GE)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Example of use of theory to establish identifying equilibrium constraints 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Estibration: Illustration of Structural Estimation as Calibration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Summary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Future Directions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of the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825624"/>
            <a:ext cx="11323260" cy="47914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Parameter Estimation</a:t>
            </a:r>
          </a:p>
          <a:p>
            <a:pPr lvl="1"/>
            <a:r>
              <a:rPr lang="en-US" dirty="0"/>
              <a:t>Process of Using </a:t>
            </a:r>
            <a:r>
              <a:rPr lang="en-US" u="sng" dirty="0"/>
              <a:t>Data</a:t>
            </a:r>
            <a:r>
              <a:rPr lang="en-US" dirty="0"/>
              <a:t> to </a:t>
            </a:r>
            <a:r>
              <a:rPr lang="en-US" u="sng" dirty="0"/>
              <a:t>Estimate Parameters</a:t>
            </a:r>
            <a:r>
              <a:rPr lang="en-US" dirty="0"/>
              <a:t> of Selected </a:t>
            </a:r>
            <a:r>
              <a:rPr lang="en-US" u="sng" dirty="0"/>
              <a:t>Models</a:t>
            </a:r>
          </a:p>
          <a:p>
            <a:pPr lvl="1"/>
            <a:r>
              <a:rPr lang="en-US" dirty="0"/>
              <a:t>Can both be on the demand and supply </a:t>
            </a:r>
            <a:r>
              <a:rPr lang="en-US" dirty="0" smtClean="0"/>
              <a:t>side</a:t>
            </a:r>
          </a:p>
          <a:p>
            <a:pPr lvl="1"/>
            <a:r>
              <a:rPr lang="en-US" dirty="0" smtClean="0"/>
              <a:t>Estimation may contain calibration process; we will see examples later on</a:t>
            </a:r>
            <a:endParaRPr lang="en-US" dirty="0"/>
          </a:p>
          <a:p>
            <a:pPr lvl="1"/>
            <a:r>
              <a:rPr lang="en-US" dirty="0"/>
              <a:t>Why do we want parameters to be estimated?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Calibration of Economic Models </a:t>
            </a:r>
          </a:p>
          <a:p>
            <a:pPr lvl="1"/>
            <a:r>
              <a:rPr lang="en-US" dirty="0"/>
              <a:t>Process of </a:t>
            </a:r>
            <a:r>
              <a:rPr lang="en-US" u="sng" dirty="0"/>
              <a:t>Fitting Parameters</a:t>
            </a:r>
            <a:r>
              <a:rPr lang="en-US" dirty="0"/>
              <a:t> of Selected </a:t>
            </a:r>
            <a:r>
              <a:rPr lang="en-US" u="sng" dirty="0" smtClean="0"/>
              <a:t>Models</a:t>
            </a:r>
            <a:r>
              <a:rPr lang="en-US" dirty="0" smtClean="0"/>
              <a:t> into </a:t>
            </a:r>
            <a:r>
              <a:rPr lang="en-US" u="sng" dirty="0" smtClean="0"/>
              <a:t>Data</a:t>
            </a:r>
          </a:p>
          <a:p>
            <a:pPr lvl="1"/>
            <a:r>
              <a:rPr lang="en-US" dirty="0" smtClean="0"/>
              <a:t>We are endowed with specific known dataset to be fitted</a:t>
            </a:r>
          </a:p>
          <a:p>
            <a:pPr lvl="1"/>
            <a:r>
              <a:rPr lang="en-US" dirty="0" smtClean="0"/>
              <a:t>Like estimation problems; can both be on the demand and supply side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do we want models to be calibrated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Both fit a model to data</a:t>
            </a:r>
            <a:r>
              <a:rPr lang="en-US" dirty="0" smtClean="0">
                <a:solidFill>
                  <a:srgbClr val="FF0000"/>
                </a:solidFill>
              </a:rPr>
              <a:t> (Balistreri and Hillberry, 2005)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altLang="zh-C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4" y="365125"/>
            <a:ext cx="11323261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Introduction: </a:t>
            </a:r>
            <a:r>
              <a:rPr lang="en-US" sz="4000" dirty="0" smtClean="0">
                <a:solidFill>
                  <a:srgbClr val="FF0000"/>
                </a:solidFill>
              </a:rPr>
              <a:t>Esti</a:t>
            </a:r>
            <a:r>
              <a:rPr lang="en-US" sz="4000" dirty="0" smtClean="0"/>
              <a:t>mation </a:t>
            </a:r>
            <a:r>
              <a:rPr lang="en-US" sz="4000" dirty="0"/>
              <a:t>and Cali</a:t>
            </a:r>
            <a:r>
              <a:rPr lang="en-US" sz="4000" dirty="0">
                <a:solidFill>
                  <a:srgbClr val="FF0000"/>
                </a:solidFill>
              </a:rPr>
              <a:t>bration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523" y="3490865"/>
            <a:ext cx="1263752" cy="190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0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Fitting a Model to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2475" y="1690688"/>
            <a:ext cx="4757195" cy="10648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Estimation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52475" y="3503135"/>
            <a:ext cx="4757195" cy="106487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Calibration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52475" y="5315582"/>
            <a:ext cx="4757195" cy="10648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Simulation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040600" y="3512033"/>
            <a:ext cx="2322774" cy="1064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88582" y="5325980"/>
            <a:ext cx="4757195" cy="1064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rot="10800000">
            <a:off x="2911153" y="2858947"/>
            <a:ext cx="439837" cy="644188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2911152" y="4619700"/>
            <a:ext cx="439837" cy="644188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23390" y="1685229"/>
            <a:ext cx="4757195" cy="1064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 Estimates</a:t>
            </a:r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8464014" y="4606377"/>
            <a:ext cx="439837" cy="690130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8403270" y="2791560"/>
            <a:ext cx="439837" cy="720473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0800000">
            <a:off x="10561949" y="2800460"/>
            <a:ext cx="439837" cy="2525519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0800000">
            <a:off x="5774923" y="3854574"/>
            <a:ext cx="2067101" cy="1461007"/>
          </a:xfrm>
          <a:prstGeom prst="corner">
            <a:avLst>
              <a:gd name="adj1" fmla="val 19092"/>
              <a:gd name="adj2" fmla="val 18856"/>
            </a:avLst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Arrow 1"/>
          <p:cNvSpPr/>
          <p:nvPr/>
        </p:nvSpPr>
        <p:spPr>
          <a:xfrm rot="16200000">
            <a:off x="5885756" y="1617220"/>
            <a:ext cx="561544" cy="1313724"/>
          </a:xfrm>
          <a:prstGeom prst="up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6200000">
            <a:off x="5361523" y="3873834"/>
            <a:ext cx="561544" cy="265258"/>
          </a:xfrm>
          <a:prstGeom prst="upArrow">
            <a:avLst>
              <a:gd name="adj1" fmla="val 50000"/>
              <a:gd name="adj2" fmla="val 2925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3458" y="1825625"/>
            <a:ext cx="11447361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Introduction: Concept and Graphical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llustration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Estimation: General Equilibrium (GE) vs. Partial Equilibrium (PE)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Demand System Estimation in GTAP (PE)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Demand System Estimation of MAIDADS (PE)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/>
              <a:t>Example of MAIDADS Estimation vs. Calibration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Example of unconventional </a:t>
            </a:r>
            <a:r>
              <a:rPr lang="en-US" dirty="0"/>
              <a:t>calibration process: </a:t>
            </a:r>
            <a:r>
              <a:rPr lang="en-US" dirty="0" smtClean="0"/>
              <a:t>Estimation “obviously” contains calibration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Structural Gravity Estimation (GE)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Example of use of theory to establish identifying equilibrium constraints 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Estibration: Illustration of Structural Estimation as Calibration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Summary and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Future Directions  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of the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75" y="1597025"/>
            <a:ext cx="10972800" cy="4351338"/>
          </a:xfrm>
        </p:spPr>
        <p:txBody>
          <a:bodyPr>
            <a:noAutofit/>
          </a:bodyPr>
          <a:lstStyle/>
          <a:p>
            <a:r>
              <a:rPr lang="en-US" dirty="0"/>
              <a:t>Private Household Demand System Estimation in GTAP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GTAP Database, World Bank ICP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Constrained Optimization and Econometrics (but less “structural”)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Economic Theory (but only on the demand side; </a:t>
            </a:r>
            <a:r>
              <a:rPr lang="en-US" b="1" dirty="0">
                <a:solidFill>
                  <a:srgbClr val="FF0000"/>
                </a:solidFill>
              </a:rPr>
              <a:t>PE</a:t>
            </a:r>
            <a:r>
              <a:rPr lang="en-US" dirty="0"/>
              <a:t>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Depending on the problem, may or may not need cutting-edge algorithms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r>
              <a:rPr lang="en-US" dirty="0"/>
              <a:t>Structural Estimation of Gravity GE Models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WIOD Database, CEPII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Constrained Optimization and Econometrics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Economic Theory (</a:t>
            </a:r>
            <a:r>
              <a:rPr lang="en-US" b="1" dirty="0">
                <a:solidFill>
                  <a:srgbClr val="FF0000"/>
                </a:solidFill>
              </a:rPr>
              <a:t>GE</a:t>
            </a:r>
            <a:r>
              <a:rPr lang="en-US" dirty="0"/>
              <a:t> and Complementarity Conditions) 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Use of </a:t>
            </a:r>
            <a:r>
              <a:rPr lang="en-US" dirty="0" smtClean="0"/>
              <a:t>Advanced Mathematical </a:t>
            </a:r>
            <a:r>
              <a:rPr lang="en-US" dirty="0"/>
              <a:t>Algorithms (e.g., MPEC)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 marL="457200" lvl="1" indent="0"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2475" y="365125"/>
            <a:ext cx="11042446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Estimation: </a:t>
            </a:r>
            <a:r>
              <a:rPr lang="en-US" dirty="0" smtClean="0"/>
              <a:t>GE vs. PE Constraints</a:t>
            </a:r>
            <a:r>
              <a:rPr lang="en-US" dirty="0"/>
              <a:t/>
            </a:r>
            <a:br>
              <a:rPr lang="en-US" dirty="0"/>
            </a:b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931E-637B-46D8-A580-615CC76C5C6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98" y="2120408"/>
            <a:ext cx="884084" cy="444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00" y="2120408"/>
            <a:ext cx="891207" cy="467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20" y="4857135"/>
            <a:ext cx="530100" cy="476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35" y="4938407"/>
            <a:ext cx="1500547" cy="3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40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AP_Template.potx" id="{4E90B565-5D04-4CB7-AF2A-292BAA81E6D5}" vid="{98F8CC7E-D3DC-4B47-A3A5-5DFB79AB3A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GTAP_Template</Template>
  <TotalTime>15955</TotalTime>
  <Words>3094</Words>
  <Application>Microsoft Macintosh PowerPoint</Application>
  <PresentationFormat>Widescreen</PresentationFormat>
  <Paragraphs>351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Calibri</vt:lpstr>
      <vt:lpstr>Cambria Math</vt:lpstr>
      <vt:lpstr>Candara</vt:lpstr>
      <vt:lpstr>DengXian</vt:lpstr>
      <vt:lpstr>Mangal</vt:lpstr>
      <vt:lpstr>Times New Roman</vt:lpstr>
      <vt:lpstr>Wingdings</vt:lpstr>
      <vt:lpstr>宋体</vt:lpstr>
      <vt:lpstr>等线</vt:lpstr>
      <vt:lpstr>黑体</vt:lpstr>
      <vt:lpstr>Arial</vt:lpstr>
      <vt:lpstr>Office Theme</vt:lpstr>
      <vt:lpstr>Estimation and Calibration in Global GE Models</vt:lpstr>
      <vt:lpstr>Why is the topic even important?</vt:lpstr>
      <vt:lpstr>PowerPoint Presentation</vt:lpstr>
      <vt:lpstr>Roadmap of the Lecture</vt:lpstr>
      <vt:lpstr>Roadmap of the Lecture</vt:lpstr>
      <vt:lpstr>Introduction: Estimation and Calibration </vt:lpstr>
      <vt:lpstr>Introduction: Fitting a Model to Data</vt:lpstr>
      <vt:lpstr>Roadmap of the Lecture</vt:lpstr>
      <vt:lpstr>Estimation: GE vs. PE Constraints </vt:lpstr>
      <vt:lpstr>Estimation: GE vs. PE Constraints </vt:lpstr>
      <vt:lpstr>Demand System Estimation in GTAP</vt:lpstr>
      <vt:lpstr>Demand System Estimation in GTAP</vt:lpstr>
      <vt:lpstr>Main Problems of the CDE </vt:lpstr>
      <vt:lpstr>Demand System Estimation of MAIDADS</vt:lpstr>
      <vt:lpstr>Prediction of MAIDADS Elasticities </vt:lpstr>
      <vt:lpstr>Prediction of MAIDADS Elasticities </vt:lpstr>
      <vt:lpstr>MAIDADS Estimation</vt:lpstr>
      <vt:lpstr>Estimation vs. Calibration: Demand Side</vt:lpstr>
      <vt:lpstr>MAIDADS Calibration – one standard procedure</vt:lpstr>
      <vt:lpstr>MAIDADS Calibration -an “unconventional” way</vt:lpstr>
      <vt:lpstr>Estimation: GE vs. PE Constraints </vt:lpstr>
      <vt:lpstr>Estimation: GE vs. PE Constraints </vt:lpstr>
      <vt:lpstr>Gravity Model of International Trade (1995 WIOD)</vt:lpstr>
      <vt:lpstr>Structural Gravity Estimation</vt:lpstr>
      <vt:lpstr>Structural Gravity Estimation</vt:lpstr>
      <vt:lpstr>Structural Gravity Estimation</vt:lpstr>
      <vt:lpstr>Structural Gravity Estimation</vt:lpstr>
      <vt:lpstr>Roadmap of the Lecture</vt:lpstr>
      <vt:lpstr>Estibration – Estimation and Calibration </vt:lpstr>
      <vt:lpstr>Estibration</vt:lpstr>
      <vt:lpstr>Estibration</vt:lpstr>
      <vt:lpstr>Estibration: Fitting a Model to Data</vt:lpstr>
      <vt:lpstr>Summary and Future Directions</vt:lpstr>
      <vt:lpstr>Estimation and Calibration in Global GE Models</vt:lpstr>
    </vt:vector>
  </TitlesOfParts>
  <Company>Purdue University - AgIT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Doha Development Round:  Impacts on Egypt from the  GTAP CGE Model and Database</dc:title>
  <dc:creator>Batta, Ginger L</dc:creator>
  <cp:lastModifiedBy>Anton Chenrui Yang</cp:lastModifiedBy>
  <cp:revision>234</cp:revision>
  <cp:lastPrinted>2017-06-26T00:51:25Z</cp:lastPrinted>
  <dcterms:created xsi:type="dcterms:W3CDTF">2015-09-30T15:18:59Z</dcterms:created>
  <dcterms:modified xsi:type="dcterms:W3CDTF">2019-11-11T20:52:14Z</dcterms:modified>
</cp:coreProperties>
</file>